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7" r:id="rId2"/>
    <p:sldId id="264" r:id="rId3"/>
    <p:sldId id="274" r:id="rId4"/>
    <p:sldId id="315" r:id="rId5"/>
    <p:sldId id="317" r:id="rId6"/>
    <p:sldId id="319" r:id="rId7"/>
    <p:sldId id="316" r:id="rId8"/>
    <p:sldId id="321" r:id="rId9"/>
    <p:sldId id="323" r:id="rId10"/>
    <p:sldId id="324" r:id="rId11"/>
    <p:sldId id="325" r:id="rId12"/>
    <p:sldId id="327" r:id="rId13"/>
    <p:sldId id="326" r:id="rId14"/>
    <p:sldId id="333" r:id="rId15"/>
    <p:sldId id="334" r:id="rId16"/>
    <p:sldId id="335" r:id="rId17"/>
    <p:sldId id="336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B00B6-980F-49A0-9E7A-F57D71E2CBDE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3DD78-EF07-4AC7-A4CF-B8232BF9F3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83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在印尼認識國務卿，基地是全國敎學醫院推廣、醫學教育改革和生命倫理學國家政策推廣中心的</a:t>
            </a:r>
            <a:r>
              <a:rPr lang="en-US" altLang="zh-TW" dirty="0"/>
              <a:t>UGM</a:t>
            </a:r>
            <a:r>
              <a:rPr lang="zh-TW" altLang="en-US" dirty="0"/>
              <a:t>大學，位於日惹。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A73E-B56E-49D9-829E-A27B0052D2F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03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A73E-B56E-49D9-829E-A27B0052D2F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175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A73E-B56E-49D9-829E-A27B0052D2F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96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河內醫科大學、國家精神衛生院合作計畫  於河內建立完整由頂尖大學、科研機構到精神病院到奢區的精神醫療網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A73E-B56E-49D9-829E-A27B0052D2F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09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27260-79D5-4A4F-BD39-00F48862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22C4F8F-1EF5-4D7D-BE32-9E4545D50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087A08-903F-43AB-B37B-28CAC11C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9E2E5D-5CFF-4844-B534-23B5B62C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7CDA15-6BCD-481C-8C45-7468A1C3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71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262786-1A13-4795-B638-1F92AEBF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9CD9F3B-3C39-4958-B2A2-31B5C7D02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77F89B-478D-455F-B419-621F46C0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35F277-C0B5-4F46-AA78-8FBBB817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A8F40E-6474-4E02-B88E-BA400E0B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2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E6FA976-0F24-4CE9-ACB3-0E4DB95C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5F19416-B081-4CB7-9EDA-2AD408721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6AA2E8-B0CC-4BF0-815C-09EE8B3E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9B93FD-E192-40F9-B6EF-A2C022AF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9F84DE-52AD-4E87-9256-857D882D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130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4"/>
          <p:cNvSpPr txBox="1">
            <a:spLocks/>
          </p:cNvSpPr>
          <p:nvPr userDrawn="1"/>
        </p:nvSpPr>
        <p:spPr>
          <a:xfrm>
            <a:off x="10092446" y="114529"/>
            <a:ext cx="938420" cy="326140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zh-TW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kumimoji="0" sz="8000" b="1" kern="1200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r">
              <a:defRPr/>
            </a:pPr>
            <a:fld id="{9C1297F5-1FF9-43D4-ADE3-5815C330D049}" type="slidenum">
              <a:rPr lang="zh-TW" altLang="en-US" sz="2400" smtClean="0"/>
              <a:pPr algn="r">
                <a:defRPr/>
              </a:pPr>
              <a:t>‹#›</a:t>
            </a:fld>
            <a:endParaRPr lang="zh-TW" altLang="en-US" sz="2800" dirty="0"/>
          </a:p>
        </p:txBody>
      </p:sp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3215683" y="80628"/>
            <a:ext cx="6840759" cy="57606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272D7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9338" y="1019890"/>
            <a:ext cx="11951937" cy="58381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72D74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>
              <a:defRPr sz="2000">
                <a:solidFill>
                  <a:srgbClr val="272D74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2pPr>
            <a:lvl3pPr>
              <a:defRPr sz="1867">
                <a:solidFill>
                  <a:srgbClr val="272D74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3pPr>
            <a:lvl4pPr>
              <a:defRPr sz="1600">
                <a:solidFill>
                  <a:srgbClr val="272D74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4pPr>
            <a:lvl5pPr>
              <a:defRPr sz="1600">
                <a:solidFill>
                  <a:srgbClr val="272D74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696400" y="690596"/>
            <a:ext cx="2376264" cy="326139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rgbClr val="757EBD"/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8" name="日期版面配置區 2">
            <a:extLst>
              <a:ext uri="{FF2B5EF4-FFF2-40B4-BE49-F238E27FC236}">
                <a16:creationId xmlns:a16="http://schemas.microsoft.com/office/drawing/2014/main" id="{AD96A1FC-6FD6-44EF-8347-C7CBB74FA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00558" y="112428"/>
            <a:ext cx="972108" cy="3261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272D7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09FC3CC-0CFC-49C2-AF54-60ED38C6CB71}" type="datetime5">
              <a:rPr lang="ja-JP" altLang="en-US" smtClean="0"/>
              <a:pPr>
                <a:defRPr/>
              </a:pPr>
              <a:t>2021/05/30</a:t>
            </a:fld>
            <a:endParaRPr lang="zh-TW" altLang="en-US" dirty="0"/>
          </a:p>
        </p:txBody>
      </p:sp>
      <p:sp>
        <p:nvSpPr>
          <p:cNvPr id="12" name="文字版面配置區 4">
            <a:extLst>
              <a:ext uri="{FF2B5EF4-FFF2-40B4-BE49-F238E27FC236}">
                <a16:creationId xmlns:a16="http://schemas.microsoft.com/office/drawing/2014/main" id="{34E6F428-2D84-45A5-B59C-B44F6399A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3886" y="692699"/>
            <a:ext cx="2795772" cy="32613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67" b="0">
                <a:solidFill>
                  <a:srgbClr val="52568B"/>
                </a:solidFill>
                <a:effectLst/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72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9600" y="6356351"/>
            <a:ext cx="812800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2001521" y="1024667"/>
            <a:ext cx="3474720" cy="463296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6693051" y="1024667"/>
            <a:ext cx="3474720" cy="463296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761399" y="1842448"/>
            <a:ext cx="195583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929" y="3114114"/>
            <a:ext cx="4368800" cy="1162051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5333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1929" y="4343400"/>
            <a:ext cx="43688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698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D3B6D7-B584-4B8F-B27A-5EBE70D1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EAE6A0-9DDB-4672-B84B-CA1405D54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7D902D-1E98-4EEF-A6CA-D1342B51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B9B43E-5961-4561-A01C-BC8D419C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4BBCFE-25C4-49E8-8FE4-19BCA406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67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8B60D7-ED06-4E0D-8C60-D7917934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596719-1E2D-479A-B4C3-D94C67454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90D5B6-56CD-4A7B-8100-192BA01F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52BA02-A299-4D2C-AA58-D5929F1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0031F2-67A0-44D2-92E3-6B3D274D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6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FD77CD-19A8-4D6E-81FF-0D6D99E8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2B2D51-7762-4D67-B1DC-4394C55F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C416E36-44CF-4D65-8064-074554EC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D85F12-2851-45F5-A2ED-F50BFC2E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8704F0-F457-48FB-AC94-DE624B35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DF68394-0FF9-4123-8C71-64F42DA32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86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DE9F8B-69C0-4195-80E7-3E7BE34E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FD26C9-F1A0-41F7-9ECA-DA0B33740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05AD086-75AB-466D-B893-782860972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108ED8C-616C-42F3-B039-F78641830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0909E4-C086-46CE-BC4E-1D1F69A84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DE2230F-7152-4835-B2F9-E5828D18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476AB9C-1412-449A-8A12-EFD9DB58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9038E0F-EB55-4BB2-9C76-3863B5FF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14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09609D-AFF9-4A9B-8EA2-1A7BB556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FB2515D-108F-401C-BCD6-2F9969ECF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01E18A-C9F7-432A-BBDE-04EDB174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F8BDE1A-40B5-4A44-8274-DB5FC5E76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4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C07A44C-BB5B-4B02-81CD-164D2419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C66E99F-12DF-468B-A015-2D092314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E7D9DC-32B9-4798-A3FF-AB9AF8FA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08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006988-DE14-4683-85FD-955CD6A5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47AC38-FC3D-4AD3-A3DC-3A3ED4C16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4464AC-65D4-49CF-9978-BD5FC5EE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BC8E8E-8E8D-412D-9400-AE5174A6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32A674-D3FA-473E-A53B-EC84A3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2635E48-693F-453F-BCCC-AF7005AE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80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57CEB6-BC8E-4B2D-9296-43C1192F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76C7112-48A7-4D45-8717-6590F9297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11F20F-3474-44A5-8658-37EE87ABA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D0CE12E-99BF-4B23-9A57-8D28CA8D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E21A4A-BDD5-42CE-B226-F6FCB225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D85E29-3A33-42E1-85F1-DDF7FA0C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50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12E4210-5CB6-4650-83A6-6B8F800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8BD4DFE-6EAF-4A96-90B9-2320759D3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3E1E2-1FDE-48F9-B7EE-A41FF1174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E3D7F-9E33-4471-AE06-49504E79CF9C}" type="datetimeFigureOut">
              <a:rPr lang="zh-TW" altLang="en-US" smtClean="0"/>
              <a:t>2021/5/30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DEB99C-C0AE-4676-87A0-5F0BAC950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0A8E82-A7CB-4362-8FE5-7C7A2C3D0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E828-792E-48D4-ABA2-89B91E7CA8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212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927ADCDA-F2D8-48B4-A959-BD21FE648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5" y="1336309"/>
            <a:ext cx="2351860" cy="114200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A1DC36A-CD36-4CB6-AA87-0F2800527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121" y="1050235"/>
            <a:ext cx="1586857" cy="141104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712793" y="2475915"/>
            <a:ext cx="10496856" cy="3822343"/>
            <a:chOff x="1181791" y="2028287"/>
            <a:chExt cx="10862407" cy="407113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74A9D2F-D5E1-406F-90A5-024A9DFD2761}"/>
                </a:ext>
              </a:extLst>
            </p:cNvPr>
            <p:cNvGrpSpPr/>
            <p:nvPr/>
          </p:nvGrpSpPr>
          <p:grpSpPr>
            <a:xfrm>
              <a:off x="1181791" y="2028287"/>
              <a:ext cx="10862407" cy="4071133"/>
              <a:chOff x="1014843" y="1965704"/>
              <a:chExt cx="10862407" cy="4071133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A8F05B03-3C6C-41F4-826C-22E1CF7C8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7412" y="1992707"/>
                <a:ext cx="2973781" cy="2230336"/>
              </a:xfrm>
              <a:prstGeom prst="rect">
                <a:avLst/>
              </a:prstGeom>
            </p:spPr>
          </p:pic>
          <p:pic>
            <p:nvPicPr>
              <p:cNvPr id="3" name="圖片 2" descr="IMG_1947.jpg">
                <a:extLst>
                  <a:ext uri="{FF2B5EF4-FFF2-40B4-BE49-F238E27FC236}">
                    <a16:creationId xmlns:a16="http://schemas.microsoft.com/office/drawing/2014/main" id="{3027871C-F745-4234-AE69-803449993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4843" y="4045108"/>
                <a:ext cx="6123230" cy="1990646"/>
              </a:xfrm>
              <a:prstGeom prst="rect">
                <a:avLst/>
              </a:prstGeom>
            </p:spPr>
          </p:pic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1E8053D6-502D-40BA-BB9E-8EF252575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843" y="1965704"/>
                <a:ext cx="2772538" cy="2079404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EA5B23A7-D7A3-41C4-9691-1BD7AB7FA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7381" y="1965704"/>
                <a:ext cx="2811274" cy="2108456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8FCBD31-C8BF-40B1-9CA9-349187893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5976" y="1992707"/>
                <a:ext cx="2811274" cy="2108455"/>
              </a:xfrm>
              <a:prstGeom prst="rect">
                <a:avLst/>
              </a:prstGeom>
            </p:spPr>
          </p:pic>
          <p:pic>
            <p:nvPicPr>
              <p:cNvPr id="17" name="圖片 16" descr="IMG_1540.jpg">
                <a:extLst>
                  <a:ext uri="{FF2B5EF4-FFF2-40B4-BE49-F238E27FC236}">
                    <a16:creationId xmlns:a16="http://schemas.microsoft.com/office/drawing/2014/main" id="{09177C7D-DA9D-4716-BB12-419577901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8372" y="4146627"/>
                <a:ext cx="2520280" cy="1890210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652" y="4101162"/>
              <a:ext cx="2665546" cy="1998258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2508013" y="1644918"/>
            <a:ext cx="5598968" cy="7487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TW" sz="2133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May 2018 Inauguration of Mandarin Clinic</a:t>
            </a:r>
          </a:p>
          <a:p>
            <a:r>
              <a:rPr lang="en-US" altLang="zh-TW" sz="2133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October 2018 Smart Hemodialysis Center </a:t>
            </a:r>
            <a:endParaRPr lang="zh-TW" altLang="en-US" sz="2133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9730776" y="1499642"/>
            <a:ext cx="2957747" cy="7487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TW" sz="2133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Referral </a:t>
            </a:r>
          </a:p>
          <a:p>
            <a:r>
              <a:rPr lang="en-US" altLang="zh-TW" sz="2133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collaboration</a:t>
            </a:r>
            <a:endParaRPr lang="zh-TW" altLang="en-US" sz="2133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6D483157-6604-4620-BD67-B07194D59839}"/>
              </a:ext>
            </a:extLst>
          </p:cNvPr>
          <p:cNvSpPr/>
          <p:nvPr/>
        </p:nvSpPr>
        <p:spPr>
          <a:xfrm>
            <a:off x="2417022" y="335323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Cambodia</a:t>
            </a:r>
          </a:p>
        </p:txBody>
      </p:sp>
    </p:spTree>
    <p:extLst>
      <p:ext uri="{BB962C8B-B14F-4D97-AF65-F5344CB8AC3E}">
        <p14:creationId xmlns:p14="http://schemas.microsoft.com/office/powerpoint/2010/main" val="184267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26A2AAF-CB1D-4CEC-8AD8-E9A29D5E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" y="1213339"/>
            <a:ext cx="12011025" cy="5295900"/>
          </a:xfrm>
          <a:prstGeom prst="rect">
            <a:avLst/>
          </a:prstGeom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7744A502-5C48-4FB8-99AE-765451B5177F}"/>
              </a:ext>
            </a:extLst>
          </p:cNvPr>
          <p:cNvSpPr/>
          <p:nvPr/>
        </p:nvSpPr>
        <p:spPr>
          <a:xfrm>
            <a:off x="1583157" y="156575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128491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7" y="1072677"/>
            <a:ext cx="3686272" cy="545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144" y="1072677"/>
            <a:ext cx="1425416" cy="107017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34" y="4024771"/>
            <a:ext cx="1397109" cy="907524"/>
          </a:xfrm>
          <a:prstGeom prst="rect">
            <a:avLst/>
          </a:prstGeom>
        </p:spPr>
      </p:pic>
      <p:pic>
        <p:nvPicPr>
          <p:cNvPr id="27" name="Picture 2" descr="https://scontent-tpe1-1.xx.fbcdn.net/v/l/t1.0-1/p200x200/12642944_883297665123287_9176765857816860012_n.png?oh=7b8a4ff43f7c740a51be4f7dd6459be1&amp;oe=58BCF0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8" y="5146575"/>
            <a:ext cx="904437" cy="904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scontent-tpe1-1.xx.fbcdn.net/v/t34.0-12/10259499_630656173679707_1001824342_n.jpg?oh=f793285b7c513fb95a5272c745a4209e&amp;oe=584831A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7" y="2399596"/>
            <a:ext cx="1516785" cy="1137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737" y="1806118"/>
            <a:ext cx="1169865" cy="587015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662" y="3459970"/>
            <a:ext cx="1425449" cy="74482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DBB79AB-66EE-48E8-A3A2-40E933F81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0762" y="1298362"/>
            <a:ext cx="7504101" cy="5068036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087877B5-2FAA-40B1-A141-36F0935A83EF}"/>
              </a:ext>
            </a:extLst>
          </p:cNvPr>
          <p:cNvSpPr/>
          <p:nvPr/>
        </p:nvSpPr>
        <p:spPr>
          <a:xfrm>
            <a:off x="2289743" y="6798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168249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9480E7-5AB3-4302-80DA-DFAA3E51A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3" y="1447840"/>
            <a:ext cx="10409621" cy="5241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463" y="976241"/>
            <a:ext cx="3902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Joint Outpatient Teaching </a:t>
            </a:r>
          </a:p>
          <a:p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Outside Vietnam</a:t>
            </a:r>
          </a:p>
          <a:p>
            <a:endPara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01F874E-4188-4EE6-A8B8-101AF4064081}"/>
              </a:ext>
            </a:extLst>
          </p:cNvPr>
          <p:cNvSpPr/>
          <p:nvPr/>
        </p:nvSpPr>
        <p:spPr>
          <a:xfrm>
            <a:off x="2885710" y="23943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387353049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8573" y="2103482"/>
            <a:ext cx="10444033" cy="4199348"/>
            <a:chOff x="320040" y="1472210"/>
            <a:chExt cx="11288805" cy="485513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51BBEFAF-B50E-4FF2-BC53-81F633B9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40" y="1472210"/>
              <a:ext cx="8641080" cy="4855130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930" y="2179559"/>
              <a:ext cx="2495915" cy="187193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6" y="4364009"/>
              <a:ext cx="2415609" cy="181170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997335" y="605515"/>
            <a:ext cx="10373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32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Vietnam</a:t>
            </a:r>
            <a:r>
              <a:rPr lang="en-US" altLang="zh-TW" sz="3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-KHANH HO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400673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F691D44-516A-4424-8B2A-41BA9628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29" y="1672000"/>
            <a:ext cx="11525251" cy="4848225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B264CEF7-21D1-428C-A7AD-63F8F056E3B4}"/>
              </a:ext>
            </a:extLst>
          </p:cNvPr>
          <p:cNvSpPr/>
          <p:nvPr/>
        </p:nvSpPr>
        <p:spPr>
          <a:xfrm>
            <a:off x="1571260" y="43856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BURMA</a:t>
            </a:r>
          </a:p>
        </p:txBody>
      </p:sp>
    </p:spTree>
    <p:extLst>
      <p:ext uri="{BB962C8B-B14F-4D97-AF65-F5344CB8AC3E}">
        <p14:creationId xmlns:p14="http://schemas.microsoft.com/office/powerpoint/2010/main" val="316246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A80021-047C-4299-8E80-84C9E44D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29" y="1824936"/>
            <a:ext cx="11753851" cy="4591051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B420D273-688B-4AD5-BA30-77AD64533E78}"/>
              </a:ext>
            </a:extLst>
          </p:cNvPr>
          <p:cNvSpPr/>
          <p:nvPr/>
        </p:nvSpPr>
        <p:spPr>
          <a:xfrm>
            <a:off x="1571260" y="43856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Laos</a:t>
            </a:r>
          </a:p>
        </p:txBody>
      </p:sp>
    </p:spTree>
    <p:extLst>
      <p:ext uri="{BB962C8B-B14F-4D97-AF65-F5344CB8AC3E}">
        <p14:creationId xmlns:p14="http://schemas.microsoft.com/office/powerpoint/2010/main" val="340217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941" y="707259"/>
            <a:ext cx="5303624" cy="308115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3" y="3788415"/>
            <a:ext cx="3272995" cy="18607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708" y="3835107"/>
            <a:ext cx="2729989" cy="181999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877" y="1363018"/>
            <a:ext cx="2657264" cy="141363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1687" y="3835108"/>
            <a:ext cx="2032632" cy="176734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622" y="3835106"/>
            <a:ext cx="1952167" cy="17673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460494C-52F0-45AE-8A0F-F23AF04C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110" y="1363017"/>
            <a:ext cx="4120369" cy="2156339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CFD1DF52-10C3-43F6-9294-BE104963EECF}"/>
              </a:ext>
            </a:extLst>
          </p:cNvPr>
          <p:cNvSpPr/>
          <p:nvPr/>
        </p:nvSpPr>
        <p:spPr>
          <a:xfrm>
            <a:off x="1458328" y="18985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138690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B89C4F8-72F7-4443-9BBC-2270FB3E5DD3}"/>
              </a:ext>
            </a:extLst>
          </p:cNvPr>
          <p:cNvGrpSpPr/>
          <p:nvPr/>
        </p:nvGrpSpPr>
        <p:grpSpPr>
          <a:xfrm>
            <a:off x="1091444" y="1238015"/>
            <a:ext cx="9774883" cy="5259140"/>
            <a:chOff x="1091444" y="1238015"/>
            <a:chExt cx="9774882" cy="525914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181DD63-C79A-414F-A55F-0B4CF396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1444" y="1238015"/>
              <a:ext cx="9774882" cy="525914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18D13A8-0B37-4A75-812F-9F29B14A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404" y="4679580"/>
              <a:ext cx="2423432" cy="1817575"/>
            </a:xfrm>
            <a:prstGeom prst="rect">
              <a:avLst/>
            </a:prstGeom>
          </p:spPr>
        </p:pic>
      </p:grpSp>
      <p:sp>
        <p:nvSpPr>
          <p:cNvPr id="9" name="Rectangle 16">
            <a:extLst>
              <a:ext uri="{FF2B5EF4-FFF2-40B4-BE49-F238E27FC236}">
                <a16:creationId xmlns:a16="http://schemas.microsoft.com/office/drawing/2014/main" id="{87A72481-04DA-4881-B78A-7265FD6878F8}"/>
              </a:ext>
            </a:extLst>
          </p:cNvPr>
          <p:cNvSpPr/>
          <p:nvPr/>
        </p:nvSpPr>
        <p:spPr>
          <a:xfrm>
            <a:off x="1458328" y="189857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The Philippines</a:t>
            </a:r>
          </a:p>
        </p:txBody>
      </p:sp>
    </p:spTree>
    <p:extLst>
      <p:ext uri="{BB962C8B-B14F-4D97-AF65-F5344CB8AC3E}">
        <p14:creationId xmlns:p14="http://schemas.microsoft.com/office/powerpoint/2010/main" val="103929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20-02-05 at 9.50.3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06" b="-44106"/>
          <a:stretch>
            <a:fillRect/>
          </a:stretch>
        </p:blipFill>
        <p:spPr>
          <a:xfrm>
            <a:off x="5611565" y="-63422"/>
            <a:ext cx="2934952" cy="192941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0444" y="1865990"/>
            <a:ext cx="3775400" cy="2649977"/>
          </a:xfrm>
        </p:spPr>
        <p:txBody>
          <a:bodyPr>
            <a:normAutofit/>
          </a:bodyPr>
          <a:lstStyle/>
          <a:p>
            <a:pPr marL="380990" indent="-380990">
              <a:buFont typeface="Wingdings" charset="2"/>
              <a:buChar char="v"/>
            </a:pP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May 2018 Inauguration of Mandarin Clinic (2</a:t>
            </a:r>
            <a:r>
              <a:rPr lang="en-US" altLang="zh-TW" baseline="300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floor)</a:t>
            </a:r>
          </a:p>
          <a:p>
            <a:pPr marL="380990" indent="-380990">
              <a:buFont typeface="Wingdings" charset="2"/>
              <a:buChar char="v"/>
            </a:pP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October 2018 Smart Hemodialysis Center 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443" y="571793"/>
            <a:ext cx="7551428" cy="694057"/>
          </a:xfrm>
        </p:spPr>
        <p:txBody>
          <a:bodyPr>
            <a:normAutofit fontScale="90000"/>
          </a:bodyPr>
          <a:lstStyle/>
          <a:p>
            <a:r>
              <a:rPr lang="en-US" sz="3733" dirty="0" err="1"/>
              <a:t>Khema</a:t>
            </a:r>
            <a:r>
              <a:rPr lang="en-US" sz="3733" dirty="0"/>
              <a:t> international </a:t>
            </a:r>
            <a:br>
              <a:rPr lang="en-US" sz="3733" dirty="0"/>
            </a:br>
            <a:r>
              <a:rPr lang="en-US" sz="3733" dirty="0"/>
              <a:t>polyclinics</a:t>
            </a:r>
          </a:p>
        </p:txBody>
      </p:sp>
      <p:pic>
        <p:nvPicPr>
          <p:cNvPr id="6" name="Picture 5" descr="Screen Shot 2020-02-05 at 9.50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50" y="-63423"/>
            <a:ext cx="3803716" cy="6858000"/>
          </a:xfrm>
          <a:prstGeom prst="rect">
            <a:avLst/>
          </a:prstGeom>
        </p:spPr>
      </p:pic>
      <p:pic>
        <p:nvPicPr>
          <p:cNvPr id="2" name="Picture 1" descr="70394011_526416788113097_4038269203935920128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39" y="1496324"/>
            <a:ext cx="3559332" cy="2669499"/>
          </a:xfrm>
          <a:prstGeom prst="rect">
            <a:avLst/>
          </a:prstGeom>
        </p:spPr>
      </p:pic>
      <p:pic>
        <p:nvPicPr>
          <p:cNvPr id="7" name="Picture 6" descr="cover-2-200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15827"/>
            <a:ext cx="2989145" cy="2942173"/>
          </a:xfrm>
          <a:prstGeom prst="rect">
            <a:avLst/>
          </a:prstGeom>
        </p:spPr>
      </p:pic>
      <p:pic>
        <p:nvPicPr>
          <p:cNvPr id="8" name="圖片 16">
            <a:extLst>
              <a:ext uri="{FF2B5EF4-FFF2-40B4-BE49-F238E27FC236}">
                <a16:creationId xmlns:a16="http://schemas.microsoft.com/office/drawing/2014/main" id="{B32A7729-FD5E-4BC4-AEE0-7791A88D7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089" y="4165823"/>
            <a:ext cx="5681160" cy="25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onsulation roo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27" r="-16627"/>
          <a:stretch>
            <a:fillRect/>
          </a:stretch>
        </p:blipFill>
        <p:spPr>
          <a:xfrm rot="5400000">
            <a:off x="6065952" y="-522110"/>
            <a:ext cx="5672667" cy="7563556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47420" y="2460688"/>
            <a:ext cx="3902320" cy="681007"/>
          </a:xfrm>
        </p:spPr>
        <p:txBody>
          <a:bodyPr/>
          <a:lstStyle/>
          <a:p>
            <a:r>
              <a:rPr lang="en-US" altLang="zh-TW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iauKai"/>
                <a:ea typeface="BiauKai"/>
                <a:cs typeface="BiauKai"/>
              </a:rPr>
              <a:t>Head office in Phnom Penh    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47420" y="624697"/>
            <a:ext cx="6452363" cy="578102"/>
          </a:xfrm>
        </p:spPr>
        <p:txBody>
          <a:bodyPr>
            <a:normAutofit/>
          </a:bodyPr>
          <a:lstStyle/>
          <a:p>
            <a:r>
              <a:rPr lang="en-US" altLang="zh-TW" sz="3733" dirty="0">
                <a:solidFill>
                  <a:srgbClr val="000000"/>
                </a:solidFill>
                <a:latin typeface="BiauKai"/>
                <a:ea typeface="BiauKai"/>
                <a:cs typeface="BiauKai"/>
              </a:rPr>
              <a:t>Academia </a:t>
            </a:r>
            <a:r>
              <a:rPr lang="en-US" altLang="zh-TW" sz="3733" dirty="0" err="1">
                <a:solidFill>
                  <a:srgbClr val="000000"/>
                </a:solidFill>
                <a:latin typeface="BiauKai"/>
                <a:ea typeface="BiauKai"/>
                <a:cs typeface="BiauKai"/>
              </a:rPr>
              <a:t>Formosania</a:t>
            </a:r>
            <a:r>
              <a:rPr lang="en-US" altLang="zh-TW" sz="3733" dirty="0">
                <a:solidFill>
                  <a:srgbClr val="00000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sz="3733" dirty="0">
                <a:solidFill>
                  <a:srgbClr val="000000"/>
                </a:solidFill>
                <a:latin typeface="BiauKai"/>
                <a:ea typeface="BiauKai"/>
                <a:cs typeface="BiauKai"/>
              </a:rPr>
              <a:t>Co. Ltd. </a:t>
            </a:r>
          </a:p>
        </p:txBody>
      </p:sp>
      <p:pic>
        <p:nvPicPr>
          <p:cNvPr id="6" name="Picture Placeholder 7" descr="Permit Cabine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20" r="-23220"/>
          <a:stretch>
            <a:fillRect/>
          </a:stretch>
        </p:blipFill>
        <p:spPr>
          <a:xfrm flipH="1">
            <a:off x="609598" y="3716305"/>
            <a:ext cx="3675564" cy="2379697"/>
          </a:xfrm>
          <a:prstGeom prst="round1Rect">
            <a:avLst>
              <a:gd name="adj" fmla="val 9488"/>
            </a:avLst>
          </a:prstGeom>
        </p:spPr>
      </p:pic>
      <p:pic>
        <p:nvPicPr>
          <p:cNvPr id="7" name="Picture Placeholder 8" descr="Permit Phamarc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12" r="-23312"/>
          <a:stretch>
            <a:fillRect/>
          </a:stretch>
        </p:blipFill>
        <p:spPr>
          <a:xfrm>
            <a:off x="3138172" y="3716306"/>
            <a:ext cx="3675560" cy="2379696"/>
          </a:xfrm>
          <a:prstGeom prst="round1Rect">
            <a:avLst>
              <a:gd name="adj" fmla="val 9488"/>
            </a:avLst>
          </a:prstGeom>
        </p:spPr>
      </p:pic>
    </p:spTree>
    <p:extLst>
      <p:ext uri="{BB962C8B-B14F-4D97-AF65-F5344CB8AC3E}">
        <p14:creationId xmlns:p14="http://schemas.microsoft.com/office/powerpoint/2010/main" val="78401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D1ED3A3-C3B6-4ED3-B737-58217B32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86" y="3086273"/>
            <a:ext cx="4595031" cy="34487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42F062-2884-44F4-BCE7-CAD598F2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79" y="2838307"/>
            <a:ext cx="2975949" cy="334176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3A367D8-9FC6-469C-A589-7FE05A6C05AC}"/>
              </a:ext>
            </a:extLst>
          </p:cNvPr>
          <p:cNvSpPr txBox="1"/>
          <p:nvPr/>
        </p:nvSpPr>
        <p:spPr>
          <a:xfrm>
            <a:off x="8731273" y="900122"/>
            <a:ext cx="274058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TW" altLang="en-US" sz="2000" b="1" dirty="0">
                <a:solidFill>
                  <a:srgbClr val="CC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連結滇緬邊境智慧社區小鎮</a:t>
            </a:r>
            <a:r>
              <a:rPr lang="en-US" altLang="zh-TW" sz="2000" b="1" dirty="0">
                <a:solidFill>
                  <a:srgbClr val="CC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CC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傳統醫藥發展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507C227-B598-4983-9968-0F74FB33D27C}"/>
              </a:ext>
            </a:extLst>
          </p:cNvPr>
          <p:cNvGrpSpPr/>
          <p:nvPr/>
        </p:nvGrpSpPr>
        <p:grpSpPr>
          <a:xfrm>
            <a:off x="8731273" y="1963786"/>
            <a:ext cx="2133659" cy="1933663"/>
            <a:chOff x="3935690" y="1752518"/>
            <a:chExt cx="2365275" cy="212573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B803FD2-D4B5-4C31-A3EA-F29AD6B7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5690" y="1813609"/>
              <a:ext cx="1285685" cy="807369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5BE547F-77CC-4B7C-8B6D-ED656BAA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5691" y="2680564"/>
              <a:ext cx="2221801" cy="119769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DFDF40A-1ADF-488D-9B7E-5E3F3B678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908" y="1752518"/>
              <a:ext cx="998057" cy="89825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CC7BCAA-9190-4871-9751-BC2751079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49" y="3915626"/>
            <a:ext cx="2373087" cy="237308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A2FC92-E562-4EB1-9B50-5DFCA3010BF5}"/>
              </a:ext>
            </a:extLst>
          </p:cNvPr>
          <p:cNvSpPr txBox="1"/>
          <p:nvPr/>
        </p:nvSpPr>
        <p:spPr>
          <a:xfrm>
            <a:off x="8651953" y="6250985"/>
            <a:ext cx="3256299" cy="4205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TW" sz="2133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Planning of Smart City</a:t>
            </a:r>
            <a:endParaRPr lang="zh-TW" altLang="en-US" sz="2133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5116" y="180078"/>
            <a:ext cx="112896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THAILAND</a:t>
            </a:r>
          </a:p>
          <a:p>
            <a:r>
              <a:rPr lang="en-US" sz="3733" b="1" dirty="0">
                <a:solidFill>
                  <a:srgbClr val="D2262E"/>
                </a:solidFill>
                <a:latin typeface="Arial Black"/>
                <a:cs typeface="Arial Black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3547" y="6064046"/>
            <a:ext cx="279403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Transitional Smart Hospital</a:t>
            </a:r>
          </a:p>
          <a:p>
            <a:pPr algn="ctr"/>
            <a:r>
              <a:rPr lang="en-US" sz="1867" dirty="0"/>
              <a:t> Workshop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143" y="1268647"/>
            <a:ext cx="8658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charset="2"/>
              <a:buChar char="v"/>
            </a:pPr>
            <a:r>
              <a:rPr lang="en-US" altLang="zh-TW" sz="2400" dirty="0"/>
              <a:t>Integrating information technology in medical care and long term care model</a:t>
            </a:r>
          </a:p>
          <a:p>
            <a:pPr marL="380990" indent="-380990">
              <a:buFont typeface="Wingdings" charset="2"/>
              <a:buChar char="v"/>
            </a:pPr>
            <a:r>
              <a:rPr lang="en-US" altLang="zh-TW" sz="2400" dirty="0"/>
              <a:t> Assisting Thailand 4.0 Industrial development plan</a:t>
            </a:r>
          </a:p>
          <a:p>
            <a:pPr marL="380990" indent="-380990">
              <a:buFont typeface="Wingdings" charset="2"/>
              <a:buChar char="v"/>
            </a:pPr>
            <a:r>
              <a:rPr lang="en-US" altLang="zh-TW" sz="2400" dirty="0"/>
              <a:t> Co-assisting Burma and Laos for medical development</a:t>
            </a:r>
          </a:p>
        </p:txBody>
      </p:sp>
    </p:spTree>
    <p:extLst>
      <p:ext uri="{BB962C8B-B14F-4D97-AF65-F5344CB8AC3E}">
        <p14:creationId xmlns:p14="http://schemas.microsoft.com/office/powerpoint/2010/main" val="404668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子標題 3">
            <a:extLst>
              <a:ext uri="{FF2B5EF4-FFF2-40B4-BE49-F238E27FC236}">
                <a16:creationId xmlns:a16="http://schemas.microsoft.com/office/drawing/2014/main" id="{CC5827FC-828F-475C-A459-2234E72188EF}"/>
              </a:ext>
            </a:extLst>
          </p:cNvPr>
          <p:cNvSpPr txBox="1">
            <a:spLocks/>
          </p:cNvSpPr>
          <p:nvPr/>
        </p:nvSpPr>
        <p:spPr>
          <a:xfrm>
            <a:off x="3545978" y="2336718"/>
            <a:ext cx="7731735" cy="2369271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769" indent="-514338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Linking Royal Bangkok Hospital Group</a:t>
            </a:r>
          </a:p>
          <a:p>
            <a:pPr marL="541769" indent="-514338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Importing 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Chimei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Medical Center’s gene counseling</a:t>
            </a:r>
          </a:p>
          <a:p>
            <a:pPr marL="541769" indent="-514338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Strengthen the medical network in emergency department of Royal Bangkok Hospital</a:t>
            </a:r>
          </a:p>
          <a:p>
            <a:pPr marL="541769" indent="-514338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Alliance with RSU, the biggest private university in Thailand </a:t>
            </a:r>
          </a:p>
          <a:p>
            <a:pPr marL="541769" indent="-514338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Thailand Director, Ministry of Health invites for further collaboration</a:t>
            </a:r>
            <a:endParaRPr lang="en-US" altLang="zh-TW" sz="2400" b="1" dirty="0"/>
          </a:p>
          <a:p>
            <a:pPr marL="541769" indent="-514338">
              <a:buFont typeface="Arial" charset="0"/>
              <a:buAutoNum type="arabicPeriod"/>
            </a:pPr>
            <a:endParaRPr kumimoji="1" lang="zh-TW" altLang="en-US" sz="4267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76ACBE4-F5D9-47A2-9D3C-34F3991B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442" y="5636861"/>
            <a:ext cx="984647" cy="1037464"/>
          </a:xfrm>
          <a:prstGeom prst="rect">
            <a:avLst/>
          </a:prstGeom>
        </p:spPr>
      </p:pic>
      <p:pic>
        <p:nvPicPr>
          <p:cNvPr id="9" name="圖片 8" descr="IMG_1934.jpg">
            <a:extLst>
              <a:ext uri="{FF2B5EF4-FFF2-40B4-BE49-F238E27FC236}">
                <a16:creationId xmlns:a16="http://schemas.microsoft.com/office/drawing/2014/main" id="{F54C4268-79C5-470C-9202-CD6F6B654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415" y="4759463"/>
            <a:ext cx="2704703" cy="1914863"/>
          </a:xfrm>
          <a:prstGeom prst="rect">
            <a:avLst/>
          </a:prstGeom>
        </p:spPr>
      </p:pic>
      <p:pic>
        <p:nvPicPr>
          <p:cNvPr id="10" name="圖片 9" descr="IMG_1986.jpg">
            <a:extLst>
              <a:ext uri="{FF2B5EF4-FFF2-40B4-BE49-F238E27FC236}">
                <a16:creationId xmlns:a16="http://schemas.microsoft.com/office/drawing/2014/main" id="{89F51C4E-5681-4BAB-9224-2DB859E497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77" y="1837093"/>
            <a:ext cx="2495604" cy="2426216"/>
          </a:xfrm>
          <a:prstGeom prst="rect">
            <a:avLst/>
          </a:prstGeom>
        </p:spPr>
      </p:pic>
      <p:pic>
        <p:nvPicPr>
          <p:cNvPr id="11" name="圖片 10" descr="IMG_2014.jpg">
            <a:extLst>
              <a:ext uri="{FF2B5EF4-FFF2-40B4-BE49-F238E27FC236}">
                <a16:creationId xmlns:a16="http://schemas.microsoft.com/office/drawing/2014/main" id="{474D8D86-88D9-4814-BED5-7E1A8337D2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11" y="4309725"/>
            <a:ext cx="3004160" cy="2364600"/>
          </a:xfrm>
          <a:prstGeom prst="rect">
            <a:avLst/>
          </a:prstGeom>
        </p:spPr>
      </p:pic>
      <p:pic>
        <p:nvPicPr>
          <p:cNvPr id="12" name="圖片 11" descr="IMG_2239.jpg">
            <a:extLst>
              <a:ext uri="{FF2B5EF4-FFF2-40B4-BE49-F238E27FC236}">
                <a16:creationId xmlns:a16="http://schemas.microsoft.com/office/drawing/2014/main" id="{C10A65E8-F950-438A-95EB-7773365700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22" y="4749859"/>
            <a:ext cx="3172180" cy="1924467"/>
          </a:xfrm>
          <a:prstGeom prst="rect">
            <a:avLst/>
          </a:prstGeom>
        </p:spPr>
      </p:pic>
      <p:pic>
        <p:nvPicPr>
          <p:cNvPr id="13" name="圖片 12" descr="IMG_1997.jpg">
            <a:extLst>
              <a:ext uri="{FF2B5EF4-FFF2-40B4-BE49-F238E27FC236}">
                <a16:creationId xmlns:a16="http://schemas.microsoft.com/office/drawing/2014/main" id="{C4C0FF1E-F866-45B6-A58F-4751D4030C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443" y="4583121"/>
            <a:ext cx="984647" cy="9089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5978" y="1808429"/>
            <a:ext cx="816418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Joint establishment between Thailand and Taiwan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3BA5895-3F9D-4E6B-9C81-E29BC785C4A3}"/>
              </a:ext>
            </a:extLst>
          </p:cNvPr>
          <p:cNvSpPr/>
          <p:nvPr/>
        </p:nvSpPr>
        <p:spPr>
          <a:xfrm>
            <a:off x="1747679" y="522674"/>
            <a:ext cx="9733884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98941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IMG_105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969" y="3161359"/>
            <a:ext cx="2016224" cy="1512168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EBFCB700-7759-44C9-B7FD-A940A3414137}"/>
              </a:ext>
            </a:extLst>
          </p:cNvPr>
          <p:cNvGrpSpPr/>
          <p:nvPr/>
        </p:nvGrpSpPr>
        <p:grpSpPr>
          <a:xfrm>
            <a:off x="1062689" y="302096"/>
            <a:ext cx="10692844" cy="6098249"/>
            <a:chOff x="1062689" y="302096"/>
            <a:chExt cx="10692844" cy="6098249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26EEDA4E-C906-4B28-8124-9F105931E7F0}"/>
                </a:ext>
              </a:extLst>
            </p:cNvPr>
            <p:cNvGrpSpPr/>
            <p:nvPr/>
          </p:nvGrpSpPr>
          <p:grpSpPr>
            <a:xfrm>
              <a:off x="1914525" y="2124075"/>
              <a:ext cx="8637241" cy="4276270"/>
              <a:chOff x="1017242" y="1361159"/>
              <a:chExt cx="9905999" cy="5524961"/>
            </a:xfrm>
          </p:grpSpPr>
          <p:pic>
            <p:nvPicPr>
              <p:cNvPr id="4" name="圖片 3" descr="IMG_1047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242" y="4351079"/>
                <a:ext cx="3368825" cy="2526619"/>
              </a:xfrm>
              <a:prstGeom prst="rect">
                <a:avLst/>
              </a:prstGeom>
            </p:spPr>
          </p:pic>
          <p:pic>
            <p:nvPicPr>
              <p:cNvPr id="5" name="圖片 4" descr="IMG_1046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2566" y="4384800"/>
                <a:ext cx="3323861" cy="2492896"/>
              </a:xfrm>
              <a:prstGeom prst="rect">
                <a:avLst/>
              </a:prstGeom>
            </p:spPr>
          </p:pic>
          <p:pic>
            <p:nvPicPr>
              <p:cNvPr id="6" name="圖片 5" descr="IMG_1041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6337" y="4390941"/>
                <a:ext cx="3326904" cy="2495179"/>
              </a:xfrm>
              <a:prstGeom prst="rect">
                <a:avLst/>
              </a:prstGeom>
            </p:spPr>
          </p:pic>
          <p:pic>
            <p:nvPicPr>
              <p:cNvPr id="9" name="圖片 8" descr="IMG_1029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5907" y="1378434"/>
                <a:ext cx="4284475" cy="3213356"/>
              </a:xfrm>
              <a:prstGeom prst="rect">
                <a:avLst/>
              </a:prstGeom>
            </p:spPr>
          </p:pic>
          <p:pic>
            <p:nvPicPr>
              <p:cNvPr id="10" name="圖片 9" descr="IMG_1038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9436" y="1361159"/>
                <a:ext cx="4118992" cy="3089244"/>
              </a:xfrm>
              <a:prstGeom prst="rect">
                <a:avLst/>
              </a:prstGeom>
            </p:spPr>
          </p:pic>
          <p:pic>
            <p:nvPicPr>
              <p:cNvPr id="11" name="圖片 10" descr="IMG_0938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9117" y="1433167"/>
                <a:ext cx="2268252" cy="3024336"/>
              </a:xfrm>
              <a:prstGeom prst="rect">
                <a:avLst/>
              </a:prstGeom>
            </p:spPr>
          </p:pic>
          <p:pic>
            <p:nvPicPr>
              <p:cNvPr id="13" name="圖片 12" descr="IMG_2469.jpg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4259" y="1361161"/>
                <a:ext cx="2592287" cy="1943339"/>
              </a:xfrm>
              <a:prstGeom prst="rect">
                <a:avLst/>
              </a:prstGeom>
            </p:spPr>
          </p:pic>
          <p:pic>
            <p:nvPicPr>
              <p:cNvPr id="14" name="圖片 13" descr="IMG_2466.jpg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50361" y="2945336"/>
                <a:ext cx="1584176" cy="2120365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1062689" y="1566874"/>
              <a:ext cx="106928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Cooperation with N-Health, Thailand for the supplies in Southeast Asia</a:t>
              </a:r>
              <a:endParaRPr lang="en-US" sz="2400" dirty="0"/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974596DB-998B-4001-9052-3770439F5FB1}"/>
                </a:ext>
              </a:extLst>
            </p:cNvPr>
            <p:cNvSpPr/>
            <p:nvPr/>
          </p:nvSpPr>
          <p:spPr>
            <a:xfrm>
              <a:off x="1756954" y="302096"/>
              <a:ext cx="9733884" cy="1056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Arial Black"/>
                  <a:cs typeface="Arial Black"/>
                </a:rPr>
                <a:t>INTERNATIONAL COLLABORATION</a:t>
              </a:r>
            </a:p>
            <a:p>
              <a:r>
                <a:rPr lang="en-US" altLang="zh-TW" sz="2667" b="1" kern="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THAILAND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61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6BBE9FE-61DF-4C32-9AF0-295FEB932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77" y="553444"/>
            <a:ext cx="9536845" cy="600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0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BEF25F-8AEA-48F9-9838-E42AC3D2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2" y="1304765"/>
            <a:ext cx="11210279" cy="5110435"/>
          </a:xfrm>
          <a:prstGeom prst="rect">
            <a:avLst/>
          </a:prstGeom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3B1F10D1-314E-4CE3-8A9F-A45FBE35A31A}"/>
              </a:ext>
            </a:extLst>
          </p:cNvPr>
          <p:cNvSpPr/>
          <p:nvPr/>
        </p:nvSpPr>
        <p:spPr>
          <a:xfrm>
            <a:off x="1745082" y="248001"/>
            <a:ext cx="9733884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227529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ãProf. Pratiknoãçåçæå°çµæ">
            <a:extLst>
              <a:ext uri="{FF2B5EF4-FFF2-40B4-BE49-F238E27FC236}">
                <a16:creationId xmlns:a16="http://schemas.microsoft.com/office/drawing/2014/main" id="{38338083-D5A1-4728-8EBD-4BC5EB1537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240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E286F7E-0C33-43E5-BAEB-8F8CFD81C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4424" y="1439397"/>
            <a:ext cx="8873758" cy="5294427"/>
          </a:xfrm>
          <a:prstGeom prst="rect">
            <a:avLst/>
          </a:prstGeom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747B93B1-C90C-4114-A4EA-EB96AED0CEC1}"/>
              </a:ext>
            </a:extLst>
          </p:cNvPr>
          <p:cNvSpPr/>
          <p:nvPr/>
        </p:nvSpPr>
        <p:spPr>
          <a:xfrm>
            <a:off x="2268957" y="476601"/>
            <a:ext cx="927534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Black"/>
                <a:cs typeface="Arial Black"/>
              </a:rPr>
              <a:t>INTERNATIONAL COLLABORATION</a:t>
            </a:r>
          </a:p>
          <a:p>
            <a:r>
              <a:rPr lang="en-US" altLang="zh-TW" sz="2667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4166172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264</Words>
  <Application>Microsoft Office PowerPoint</Application>
  <PresentationFormat>寬螢幕</PresentationFormat>
  <Paragraphs>60</Paragraphs>
  <Slides>17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Adobe 繁黑體 Std B</vt:lpstr>
      <vt:lpstr>BiauKai</vt:lpstr>
      <vt:lpstr>Meiryo UI</vt:lpstr>
      <vt:lpstr>微軟正黑體</vt:lpstr>
      <vt:lpstr>新細明體</vt:lpstr>
      <vt:lpstr>Arial</vt:lpstr>
      <vt:lpstr>Arial Black</vt:lpstr>
      <vt:lpstr>Calibri</vt:lpstr>
      <vt:lpstr>Calibri Light</vt:lpstr>
      <vt:lpstr>Wingdings</vt:lpstr>
      <vt:lpstr>Office 佈景主題</vt:lpstr>
      <vt:lpstr>PowerPoint 簡報</vt:lpstr>
      <vt:lpstr>Khema international  polyclinics</vt:lpstr>
      <vt:lpstr>Head office in Phnom Penh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妤嘉 陳</dc:creator>
  <cp:lastModifiedBy>妤嘉 陳</cp:lastModifiedBy>
  <cp:revision>8</cp:revision>
  <dcterms:created xsi:type="dcterms:W3CDTF">2021-05-30T09:42:41Z</dcterms:created>
  <dcterms:modified xsi:type="dcterms:W3CDTF">2021-05-30T16:02:42Z</dcterms:modified>
</cp:coreProperties>
</file>